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404" r:id="rId3"/>
    <p:sldId id="401" r:id="rId4"/>
    <p:sldId id="402" r:id="rId5"/>
    <p:sldId id="418" r:id="rId6"/>
    <p:sldId id="403" r:id="rId7"/>
    <p:sldId id="405" r:id="rId8"/>
    <p:sldId id="406" r:id="rId9"/>
    <p:sldId id="407" r:id="rId10"/>
    <p:sldId id="408" r:id="rId11"/>
    <p:sldId id="412" r:id="rId12"/>
    <p:sldId id="420" r:id="rId13"/>
    <p:sldId id="409" r:id="rId14"/>
    <p:sldId id="410" r:id="rId15"/>
    <p:sldId id="411" r:id="rId16"/>
    <p:sldId id="413" r:id="rId17"/>
    <p:sldId id="414" r:id="rId18"/>
    <p:sldId id="417" r:id="rId19"/>
    <p:sldId id="416" r:id="rId20"/>
    <p:sldId id="419" r:id="rId21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CC0000"/>
    <a:srgbClr val="0033CC"/>
    <a:srgbClr val="0000FF"/>
    <a:srgbClr val="FF00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57325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537094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8AEB50-A54A-4917-8D81-44714DAA9A1D}" type="slidenum">
              <a:rPr lang="sr-Latn-CS" altLang="en-US"/>
              <a:pPr/>
              <a:t>‹#›</a:t>
            </a:fld>
            <a:endParaRPr lang="sr-Latn-CS" altLang="en-US"/>
          </a:p>
        </p:txBody>
      </p:sp>
      <p:pic>
        <p:nvPicPr>
          <p:cNvPr id="18474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3A3AA6-665D-4482-8C00-C73DEC1703D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A60D7-400A-4082-8C72-37C0FFEF132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4058F3-04CD-4802-B79B-5BD91158B34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0C9D27-AAB8-4901-ABF8-BA1B30FB6C5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702D73-7FBE-4AD8-93E8-911CF1F2C62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07FF6-5ED7-45EB-AE08-F8B6127451F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9971BE-1666-418E-9211-64509338DFC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F677F-CE30-4C71-AAD6-DB536AA71E6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9FA4FC-6481-4B6A-929C-52254523F4D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95BA0A-8272-4415-8E5B-CD38C1C7082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014E2D99-64A2-4D30-8CD5-43D9814498C6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1368425"/>
          </a:xfrm>
        </p:spPr>
        <p:txBody>
          <a:bodyPr/>
          <a:lstStyle/>
          <a:p>
            <a:r>
              <a:rPr lang="sr-Cyrl-CS" sz="2400" dirty="0"/>
              <a:t>ИНТЕГРИСАНЕ</a:t>
            </a:r>
            <a:r>
              <a:rPr lang="sr-Latn-CS" sz="2400" dirty="0"/>
              <a:t> </a:t>
            </a:r>
            <a:r>
              <a:rPr lang="sr-Cyrl-CS" sz="2400" dirty="0"/>
              <a:t>АКАДЕМСКЕ СТУДИЈЕ ФАРМАЦИЈЕ</a:t>
            </a:r>
            <a:br>
              <a:rPr lang="sr-Cyrl-CS" sz="2400" dirty="0"/>
            </a:br>
            <a:r>
              <a:rPr lang="sr-Cyrl-RS" sz="2400" dirty="0" smtClean="0">
                <a:solidFill>
                  <a:prstClr val="black"/>
                </a:solidFill>
              </a:rPr>
              <a:t> Социјална фармација 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CC0000"/>
                </a:solidFill>
              </a:rPr>
              <a:t>Предавање </a:t>
            </a:r>
            <a:r>
              <a:rPr lang="sr-Latn-RS" sz="2600" dirty="0" smtClean="0">
                <a:solidFill>
                  <a:srgbClr val="CC0000"/>
                </a:solidFill>
              </a:rPr>
              <a:t>7</a:t>
            </a: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3409950"/>
            <a:ext cx="8280920" cy="2683346"/>
          </a:xfrm>
        </p:spPr>
        <p:txBody>
          <a:bodyPr/>
          <a:lstStyle/>
          <a:p>
            <a:r>
              <a:rPr lang="ru-RU" b="1" dirty="0" smtClean="0"/>
              <a:t>Етичка</a:t>
            </a:r>
            <a:r>
              <a:rPr lang="sr-Latn-RS" b="1" smtClean="0"/>
              <a:t> </a:t>
            </a:r>
            <a:r>
              <a:rPr lang="ru-RU" b="1" smtClean="0"/>
              <a:t>начела </a:t>
            </a:r>
            <a:r>
              <a:rPr lang="ru-RU" b="1" dirty="0" smtClean="0"/>
              <a:t>у систему фармацеутске здравствене заштите</a:t>
            </a:r>
            <a:endParaRPr lang="sr-Cyrl-RS" sz="2800" b="1" dirty="0" smtClean="0">
              <a:solidFill>
                <a:srgbClr val="C00000"/>
              </a:solidFill>
            </a:endParaRPr>
          </a:p>
          <a:p>
            <a:pPr algn="r"/>
            <a:endParaRPr lang="sr-Latn-RS" sz="2800" b="1" dirty="0" smtClean="0">
              <a:solidFill>
                <a:srgbClr val="C00000"/>
              </a:solidFill>
            </a:endParaRPr>
          </a:p>
          <a:p>
            <a:pPr algn="r"/>
            <a:endParaRPr lang="sr-Latn-RS" sz="2800" b="1" dirty="0" smtClean="0">
              <a:solidFill>
                <a:srgbClr val="C00000"/>
              </a:solidFill>
            </a:endParaRPr>
          </a:p>
          <a:p>
            <a:r>
              <a:rPr lang="sr-Cyrl-RS" sz="2600" b="1" dirty="0" smtClean="0">
                <a:solidFill>
                  <a:srgbClr val="C00000"/>
                </a:solidFill>
              </a:rPr>
              <a:t>Проф</a:t>
            </a:r>
            <a:r>
              <a:rPr lang="sr-Cyrl-CS" sz="2600" b="1" dirty="0" smtClean="0">
                <a:solidFill>
                  <a:srgbClr val="C00000"/>
                </a:solidFill>
              </a:rPr>
              <a:t>. </a:t>
            </a:r>
            <a:r>
              <a:rPr lang="sr-Cyrl-CS" sz="2600" b="1" dirty="0">
                <a:solidFill>
                  <a:srgbClr val="C00000"/>
                </a:solidFill>
              </a:rPr>
              <a:t>др Марко Фолић</a:t>
            </a:r>
            <a:endParaRPr lang="en-US" sz="2600" b="1" dirty="0">
              <a:solidFill>
                <a:srgbClr val="C00000"/>
              </a:solidFill>
            </a:endParaRPr>
          </a:p>
          <a:p>
            <a:endParaRPr lang="sr-Latn-C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4483670"/>
          </a:xfrm>
        </p:spPr>
        <p:txBody>
          <a:bodyPr/>
          <a:lstStyle/>
          <a:p>
            <a:pPr marL="269875" indent="-269875"/>
            <a:r>
              <a:rPr lang="ru-RU" sz="1900" b="1" dirty="0" smtClean="0"/>
              <a:t>Фармацеут поштује права пацијената на добијање одговарајуће фармацеутске здравствене заштите и омогућава испуњење ових права </a:t>
            </a:r>
          </a:p>
          <a:p>
            <a:pPr marL="269875" indent="-269875"/>
            <a:endParaRPr lang="ru-RU" sz="200" b="1" dirty="0" smtClean="0"/>
          </a:p>
          <a:p>
            <a:pPr marL="539750" indent="-269875">
              <a:tabLst>
                <a:tab pos="269875" algn="l"/>
              </a:tabLst>
            </a:pPr>
            <a:r>
              <a:rPr lang="ru-RU" sz="1800" dirty="0" smtClean="0"/>
              <a:t>Фармацеут: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1700" dirty="0" smtClean="0"/>
              <a:t>Морално је одговоран да информише пацијенте о доступности фармацеутске здравствене заштите пружањем </a:t>
            </a:r>
            <a:r>
              <a:rPr lang="ru-RU" sz="1700" smtClean="0"/>
              <a:t>прецизних, </a:t>
            </a:r>
            <a:r>
              <a:rPr lang="ru-RU" sz="1700" dirty="0" smtClean="0"/>
              <a:t>јасних и на научним сазнањима утемељених информација. 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1700" dirty="0" smtClean="0"/>
              <a:t>Уколико се противи обезбеђивању појединих фармацеутских услуга и/или издавању одређених фармацеутских производа, мора да образложи разлоге свог моралног противљења свом претпостављеном, као и да обезбеди континуитет фармацеутске здравствене делатности, односно да упути пацијента у другу здравствену установу или код другог фармацеута.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1700" dirty="0" smtClean="0"/>
              <a:t>Не сме напустити радно место док не добије замену. 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1700" dirty="0" smtClean="0"/>
              <a:t>У случајевима обуставе рада, затварања или пресељења здравствене установе, природних непогода и катастрофа, дужан је да обезбеди континуирану фармацеутску заштиту пацијената.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1700" i="1" dirty="0" smtClean="0"/>
              <a:t>У случају прекида континуитета услуга, када се медицинске базе података о пацијентима упућују у другу здравствену установу, пацијент мора бити информисан и мора дати своју усмену сагласност.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5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968552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пружа стручне савете и препоруке у професионалном раду уважавајући етичке принципе аутономије и информисане сагласности </a:t>
            </a:r>
          </a:p>
          <a:p>
            <a:pPr marL="269875" indent="-269875"/>
            <a:endParaRPr lang="ru-RU" sz="200" dirty="0" smtClean="0"/>
          </a:p>
          <a:p>
            <a:pPr marL="539750" indent="-269875"/>
            <a:r>
              <a:rPr lang="ru-RU" sz="1800" dirty="0" smtClean="0"/>
              <a:t>Фармацеут: </a:t>
            </a:r>
          </a:p>
          <a:p>
            <a:pPr marL="808038" indent="-268288"/>
            <a:r>
              <a:rPr lang="ru-RU" sz="1800" dirty="0" smtClean="0"/>
              <a:t>Мора поштовати слободу пацијентовог избора у ситуацијама које укључују пружање здравствене заштите, </a:t>
            </a:r>
            <a:r>
              <a:rPr lang="sr-Cyrl-RS" sz="1800" dirty="0" smtClean="0"/>
              <a:t>уколико</a:t>
            </a:r>
            <a:r>
              <a:rPr lang="ru-RU" sz="1800" dirty="0" smtClean="0"/>
              <a:t> се ради о пацијенту који је законски, физички и психички компетентан да самостално одлучује. </a:t>
            </a:r>
          </a:p>
          <a:p>
            <a:pPr marL="808038" indent="-268288"/>
            <a:r>
              <a:rPr lang="ru-RU" sz="1800" dirty="0" smtClean="0"/>
              <a:t>У професионалном раду увек настоји да пружи савет и релевантне информације о леку, као и да провери да ли је ове информације пацијент разумео и запамтио. Уколико пацијент одбије предложени савет, има моралну обавезу да покуша да објасни пацијенту последице такве одлуке и да предложи алтернативу.</a:t>
            </a:r>
          </a:p>
          <a:p>
            <a:pPr marL="808038" indent="-268288"/>
            <a:r>
              <a:rPr lang="ru-RU" sz="1800" dirty="0" smtClean="0"/>
              <a:t>Поштује одлуку добро информисаног пацијента који самостално и свесно одлучи да одбије лечење или здравствене услуге, само уколико пацијент својом одлуком не угрожава здравље своје породице и околине. Последице такве одлуке мора објаснити пацијенту веома пажљиво.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6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lvl="0" algn="ctr"/>
            <a:r>
              <a:rPr lang="ru-RU" sz="3000" dirty="0" smtClean="0"/>
              <a:t>Етички кодекс </a:t>
            </a:r>
            <a:br>
              <a:rPr lang="ru-RU" sz="3000" dirty="0" smtClean="0"/>
            </a:br>
            <a:r>
              <a:rPr lang="sr-Cyrl-RS" sz="3000" dirty="0" smtClean="0"/>
              <a:t>Принципи/делатности фармацеута 6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37618"/>
            <a:ext cx="8280920" cy="4411662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пружа стручне савете и препоруке у професионалном раду уважавајући етичке принципе аутономије и информисане сагласности </a:t>
            </a:r>
          </a:p>
          <a:p>
            <a:pPr marL="269875" indent="-269875"/>
            <a:endParaRPr lang="ru-RU" sz="200" dirty="0" smtClean="0"/>
          </a:p>
          <a:p>
            <a:pPr marL="539750" indent="-269875"/>
            <a:r>
              <a:rPr lang="ru-RU" sz="1800" dirty="0" smtClean="0"/>
              <a:t>Фармацеут: </a:t>
            </a:r>
            <a:endParaRPr lang="sr-Latn-RS" sz="1800" dirty="0" smtClean="0"/>
          </a:p>
          <a:p>
            <a:pPr marL="808038" indent="-268288"/>
            <a:r>
              <a:rPr lang="ru-RU" sz="1800" dirty="0" smtClean="0"/>
              <a:t>У обавези је да препозна ситуације када је пацијентово самолечење неприкладно и да га правовремено упути да потражи стручно мишљење лекара. </a:t>
            </a:r>
          </a:p>
          <a:p>
            <a:pPr marL="808038" indent="-268288"/>
            <a:r>
              <a:rPr lang="ru-RU" sz="1800" dirty="0" smtClean="0"/>
              <a:t>У случају оправдане сумње да ће особа употребити фармацеутски производ на начин који ће штетити њеном здрављу или којим ће довести у опасност свој живот и/или здравље других људи, дужан је да таквој особи ускрати издавање производа који се издају без лекарског рецепта.</a:t>
            </a:r>
            <a:endParaRPr lang="en-US" sz="1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80920" cy="5040560"/>
          </a:xfrm>
        </p:spPr>
        <p:txBody>
          <a:bodyPr/>
          <a:lstStyle/>
          <a:p>
            <a:pPr marL="269875" indent="-269875"/>
            <a:r>
              <a:rPr lang="ru-RU" sz="1900" b="1" dirty="0" smtClean="0"/>
              <a:t>Фармацеут поштује законске прописе, придржава се високих професионалних стандарда и истиче достојанство и часност свог позива </a:t>
            </a:r>
          </a:p>
          <a:p>
            <a:pPr marL="269875" indent="-269875"/>
            <a:endParaRPr lang="sr-Cyrl-RS" sz="200" i="1" dirty="0" smtClean="0"/>
          </a:p>
          <a:p>
            <a:pPr marL="539750" indent="-269875"/>
            <a:r>
              <a:rPr lang="ru-RU" sz="1800" dirty="0" smtClean="0"/>
              <a:t>Фармацеут:</a:t>
            </a:r>
          </a:p>
          <a:p>
            <a:pPr marL="808038" indent="-268288"/>
            <a:r>
              <a:rPr lang="ru-RU" sz="1800" dirty="0" smtClean="0"/>
              <a:t>Поштује законе, прописе, стандарде и професионални кодекс, како у теорији, тако и у пракси. </a:t>
            </a:r>
          </a:p>
          <a:p>
            <a:pPr marL="808038" indent="-268288"/>
            <a:r>
              <a:rPr lang="ru-RU" sz="1800" dirty="0" smtClean="0"/>
              <a:t>Не сме да ради у условима који ограничавају његову слободу у доношењу професионалног суда или доводе у питање квалитет професионалне услуге. </a:t>
            </a:r>
          </a:p>
          <a:p>
            <a:pPr marL="808038" indent="-268288"/>
            <a:r>
              <a:rPr lang="ru-RU" sz="1800" dirty="0" smtClean="0"/>
              <a:t>Не склапа пословне аранжмане са лекарима који би могли да угрозе независност лекара у доношењу одлука приликом прописивања лекова или да угрозе право пацијента на избор фармацеутске установе. </a:t>
            </a:r>
          </a:p>
          <a:p>
            <a:pPr marL="808038" indent="-268288"/>
            <a:r>
              <a:rPr lang="ru-RU" sz="1800" dirty="0" smtClean="0"/>
              <a:t>И у приватном животу, чува достојанство свог позива, сходно чему избегава понашање и радње које би нанеле штету његовом личном угледу и интегритету, а тиме и угледу фармацеутске и здравствене струке у целини.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7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37618"/>
            <a:ext cx="8229600" cy="4411662"/>
          </a:xfrm>
        </p:spPr>
        <p:txBody>
          <a:bodyPr/>
          <a:lstStyle/>
          <a:p>
            <a:pPr marL="269875" indent="-269875"/>
            <a:r>
              <a:rPr lang="ru-RU" sz="2200" b="1" dirty="0" smtClean="0"/>
              <a:t>Фармацеут континуирано настоји да обогати своје знање и ниво стручне оспособљености </a:t>
            </a:r>
          </a:p>
          <a:p>
            <a:pPr marL="269875" indent="-269875"/>
            <a:endParaRPr lang="ru-RU" sz="200" b="1" dirty="0" smtClean="0"/>
          </a:p>
          <a:p>
            <a:pPr marL="539750" indent="-269875"/>
            <a:r>
              <a:rPr lang="ru-RU" sz="2000" dirty="0" smtClean="0"/>
              <a:t>Фармацеут: </a:t>
            </a:r>
          </a:p>
          <a:p>
            <a:pPr marL="808038" indent="-268288"/>
            <a:r>
              <a:rPr lang="ru-RU" sz="2000" dirty="0" smtClean="0"/>
              <a:t>У циљу адекватне реализације свог професионалног рада, у обавези је да прати стручну литературу и усавршава своје стручне способности.</a:t>
            </a:r>
          </a:p>
          <a:p>
            <a:pPr marL="808038" indent="-268288"/>
            <a:r>
              <a:rPr lang="ru-RU" sz="2000" dirty="0" smtClean="0"/>
              <a:t>У моралној је обавези да се ангажује у оспособљавању и едукацији будућих фармацеута и својим личним примером у раду и понашању треба да буде узор млађим, мање искусним колегама.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8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4968552"/>
          </a:xfrm>
        </p:spPr>
        <p:txBody>
          <a:bodyPr/>
          <a:lstStyle/>
          <a:p>
            <a:pPr marL="269875" indent="-269875">
              <a:tabLst>
                <a:tab pos="539750" algn="l"/>
              </a:tabLst>
            </a:pPr>
            <a:r>
              <a:rPr lang="ru-RU" sz="2000" b="1" dirty="0" smtClean="0"/>
              <a:t>Фармацеут сарађује са својим колегама и другим здравственим радницима у циљу постизања максималних резултата у обављању фармацеутске здравствене делатности </a:t>
            </a:r>
          </a:p>
          <a:p>
            <a:pPr marL="269875" indent="-269875">
              <a:tabLst>
                <a:tab pos="539750" algn="l"/>
              </a:tabLst>
            </a:pPr>
            <a:endParaRPr lang="ru-RU" sz="200" b="1" dirty="0" smtClean="0"/>
          </a:p>
          <a:p>
            <a:pPr marL="539750" indent="-269875">
              <a:tabLst>
                <a:tab pos="539750" algn="l"/>
              </a:tabLst>
            </a:pPr>
            <a:r>
              <a:rPr lang="ru-RU" sz="2000" dirty="0" smtClean="0"/>
              <a:t>Фармацеут: </a:t>
            </a:r>
          </a:p>
          <a:p>
            <a:pPr marL="808038" indent="-268288"/>
            <a:r>
              <a:rPr lang="sr-Cyrl-RS" sz="2000" dirty="0" smtClean="0"/>
              <a:t>У</a:t>
            </a:r>
            <a:r>
              <a:rPr lang="ru-RU" sz="2000" dirty="0" smtClean="0"/>
              <a:t>важава квалитете и стручност својих колега и осталих здравствених радника и према свима се односи часно, поштено и колегијално. </a:t>
            </a:r>
          </a:p>
          <a:p>
            <a:pPr marL="808038" indent="-268288"/>
            <a:r>
              <a:rPr lang="ru-RU" sz="2000" dirty="0" smtClean="0"/>
              <a:t>Осуђује свако некомпетентно или неетичко понашање здравственог радника, а нарочито уколико такво понашање има за последицу повреду права и личности пацијента.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9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80920" cy="4968552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доприноси систему здравствене заштите и излази у сусрет потребама друштва </a:t>
            </a:r>
          </a:p>
          <a:p>
            <a:pPr marL="269875" indent="-269875"/>
            <a:endParaRPr lang="ru-RU" sz="200" b="1" dirty="0" smtClean="0"/>
          </a:p>
          <a:p>
            <a:pPr marL="536575" indent="-266700"/>
            <a:r>
              <a:rPr lang="ru-RU" sz="1800" dirty="0" smtClean="0"/>
              <a:t>Фармацеут: </a:t>
            </a:r>
          </a:p>
          <a:p>
            <a:pPr marL="808038" indent="-268288"/>
            <a:r>
              <a:rPr lang="ru-RU" sz="1800" dirty="0" smtClean="0"/>
              <a:t>Подржава позитивне промене у систему здравствене заштите активним доприносом и учешћем у развоју и модификовању система здравственог осигурања. </a:t>
            </a:r>
          </a:p>
          <a:p>
            <a:pPr marL="808038" indent="-268288"/>
            <a:r>
              <a:rPr lang="ru-RU" sz="1800" dirty="0" smtClean="0"/>
              <a:t>Залаже се за рационално трошење средстава здравствене заштите. </a:t>
            </a:r>
          </a:p>
          <a:p>
            <a:pPr marL="808038" indent="-268288"/>
            <a:r>
              <a:rPr lang="ru-RU" sz="1800" dirty="0" smtClean="0"/>
              <a:t>Прихвата одговорност да сарађује са својим колегама и другим здравственим радницима, као и са институцијама од јавног значаја односно групама које заступају права пацијената у циљу промовисања безбедне и ефикасне здравствене заштите. </a:t>
            </a:r>
          </a:p>
          <a:p>
            <a:pPr marL="808038" indent="-268288"/>
            <a:r>
              <a:rPr lang="ru-RU" sz="1800" dirty="0" smtClean="0"/>
              <a:t>Подржава еколошке часописе везане за фармацију, промовишући безбедно уништавање лекова и медицинских средстава.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10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626"/>
            <a:ext cx="8291264" cy="4411662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активно учествује у испитивањима лекова и медицинских средстава </a:t>
            </a:r>
          </a:p>
          <a:p>
            <a:pPr marL="269875" indent="-269875"/>
            <a:endParaRPr lang="ru-RU" sz="200" b="1" dirty="0" smtClean="0"/>
          </a:p>
          <a:p>
            <a:pPr marL="539750" indent="-269875"/>
            <a:r>
              <a:rPr lang="ru-RU" sz="2000" dirty="0" smtClean="0"/>
              <a:t>Фармацеут: </a:t>
            </a:r>
          </a:p>
          <a:p>
            <a:pPr marL="808038" indent="-268288"/>
            <a:r>
              <a:rPr lang="ru-RU" sz="2000" dirty="0" smtClean="0"/>
              <a:t>Дужан је да у границама своје стручне оспособљености подржава развој науке, подупирући у свакој прилици научно-истраживачке пројекте. </a:t>
            </a:r>
          </a:p>
          <a:p>
            <a:pPr marL="808038" indent="-268288"/>
            <a:r>
              <a:rPr lang="ru-RU" sz="2000" dirty="0" smtClean="0"/>
              <a:t>Уколико је укључен у биомедицинска истраживања (клиничка испитивања лекова), треба да познаје и поштује захтеве етичких одбора, као и међународне етичке смернице за извођење биомедицинских истраживања на људима.</a:t>
            </a: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11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93602"/>
            <a:ext cx="8229600" cy="4411662"/>
          </a:xfrm>
        </p:spPr>
        <p:txBody>
          <a:bodyPr/>
          <a:lstStyle/>
          <a:p>
            <a:pPr marL="269875" indent="-269875"/>
            <a:r>
              <a:rPr lang="ru-RU" sz="1800" b="1" dirty="0" smtClean="0"/>
              <a:t>Фармацеут не учествује нити подржава рекламне кампање лекова и/или медицинских средстава које нису у складу са законским прописима и служе ширењу информација које доводе општу јавност у заблуду </a:t>
            </a:r>
          </a:p>
          <a:p>
            <a:pPr marL="269875" indent="-269875"/>
            <a:endParaRPr lang="ru-RU" sz="100" b="1" dirty="0" smtClean="0"/>
          </a:p>
          <a:p>
            <a:pPr marL="539750" indent="-269875"/>
            <a:r>
              <a:rPr lang="ru-RU" sz="1800" dirty="0" smtClean="0"/>
              <a:t>Фармацеут: </a:t>
            </a:r>
          </a:p>
          <a:p>
            <a:pPr marL="895350" indent="-269875"/>
            <a:r>
              <a:rPr lang="ru-RU" sz="1800" dirty="0" smtClean="0"/>
              <a:t>Обезбеђује да ширење и садржаји рекламе фармацеутских производа буду умерени, тако да остављају утисак на јавност да лекови нису обична комерцијална роба</a:t>
            </a:r>
          </a:p>
          <a:p>
            <a:pPr marL="1165225" indent="-269875" defTabSz="1165225"/>
            <a:r>
              <a:rPr lang="ru-RU" sz="1600" i="1" dirty="0" smtClean="0"/>
              <a:t>Рекламна порука мора да буде: </a:t>
            </a:r>
          </a:p>
          <a:p>
            <a:pPr marL="1433513" indent="-268288" defTabSz="1165225"/>
            <a:r>
              <a:rPr lang="ru-RU" sz="1600" i="1" dirty="0" smtClean="0"/>
              <a:t>У складу са законским прописима; </a:t>
            </a:r>
          </a:p>
          <a:p>
            <a:pPr marL="1433513" indent="-268288" defTabSz="1165225"/>
            <a:r>
              <a:rPr lang="ru-RU" sz="1600" i="1" dirty="0" smtClean="0"/>
              <a:t>Истинита, са прецизним и јасним подацима; </a:t>
            </a:r>
          </a:p>
          <a:p>
            <a:pPr marL="1433513" indent="-268288" defTabSz="1165225"/>
            <a:r>
              <a:rPr lang="ru-RU" sz="1600" i="1" dirty="0" smtClean="0"/>
              <a:t>Таквог садржаја и визуелног представљања да не доводи струку на лош глас;</a:t>
            </a:r>
          </a:p>
          <a:p>
            <a:pPr marL="1433513" indent="-268288" defTabSz="1165225"/>
            <a:r>
              <a:rPr lang="ru-RU" sz="1600" i="1" dirty="0" smtClean="0"/>
              <a:t>Поштена, у смислу да не сме искористити пацијентово поверење или недостатак његовог знања, празноверје или лаковерност; </a:t>
            </a:r>
          </a:p>
          <a:p>
            <a:pPr marL="1433513" indent="-268288" defTabSz="1165225"/>
            <a:r>
              <a:rPr lang="ru-RU" sz="1600" i="1" dirty="0" smtClean="0"/>
              <a:t>Таквог садржаја да не срамоти стручну улогу другог фармацеута и/или друге здравствене установе; </a:t>
            </a:r>
          </a:p>
          <a:p>
            <a:pPr marL="1433513" indent="-268288" defTabSz="1165225"/>
            <a:r>
              <a:rPr lang="ru-RU" sz="1600" i="1" dirty="0" smtClean="0"/>
              <a:t>Тако креирана и визуелно представљена да не подстиче нити наговара пацијента (корисника) на употребу фармацеутског производа.</a:t>
            </a:r>
            <a:endParaRPr lang="en-US" sz="1600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12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63272" cy="4680520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у границама своје стручне оспособљености комуницира са медијима у циљу пружања објективних и веродостојних информација и сноси одговорност за јавне наступе</a:t>
            </a:r>
          </a:p>
          <a:p>
            <a:pPr marL="269875" indent="-269875"/>
            <a:endParaRPr lang="ru-RU" sz="200" b="1" dirty="0" smtClean="0"/>
          </a:p>
          <a:p>
            <a:pPr marL="269875" indent="-269875"/>
            <a:endParaRPr lang="ru-RU" sz="200" b="1" dirty="0" smtClean="0"/>
          </a:p>
          <a:p>
            <a:pPr marL="539750" indent="-269875"/>
            <a:r>
              <a:rPr lang="ru-RU" sz="1800" dirty="0" smtClean="0"/>
              <a:t>Фармацеут: </a:t>
            </a:r>
          </a:p>
          <a:p>
            <a:pPr marL="808038" indent="-268288"/>
            <a:r>
              <a:rPr lang="ru-RU" sz="1800" dirty="0" smtClean="0"/>
              <a:t>Представља стручњака од кога се очекује да буде у стању да обезбеди актуелне, тачне и веродостојне информације и коментаре у вези са темама из области фармацеутске здравствене заштите. </a:t>
            </a:r>
          </a:p>
          <a:p>
            <a:pPr marL="808038" indent="-268288"/>
            <a:r>
              <a:rPr lang="ru-RU" sz="1800" dirty="0" smtClean="0"/>
              <a:t>У свим облицима јавних наступа и деловања у којима учествује, води рачуна о личном угледу, али штити и углед институције у којој је запослен, као и интегритет фармацеутске професије у целини. </a:t>
            </a:r>
          </a:p>
          <a:p>
            <a:pPr marL="808038" indent="-268288"/>
            <a:r>
              <a:rPr lang="ru-RU" sz="1800" dirty="0" smtClean="0"/>
              <a:t>У наступима у јавним медијима, неопходно је да буде едукативно орјентисан, односно да пружа информације утемељене на ваљаним и поузданим научним сазнањима. </a:t>
            </a:r>
            <a:endParaRPr lang="en-US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13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Фармацеутска</a:t>
            </a:r>
            <a:r>
              <a:rPr lang="sr-Latn-CS" sz="3200" dirty="0" smtClean="0"/>
              <a:t> </a:t>
            </a:r>
            <a:r>
              <a:rPr lang="sr-Cyrl-RS" sz="3200" dirty="0" smtClean="0"/>
              <a:t>здравствена</a:t>
            </a:r>
            <a:r>
              <a:rPr lang="sr-Latn-RS" sz="3200" dirty="0" smtClean="0"/>
              <a:t> </a:t>
            </a:r>
            <a:r>
              <a:rPr lang="sr-Cyrl-RS" sz="3200" dirty="0" smtClean="0"/>
              <a:t>делатност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71042"/>
            <a:ext cx="8424936" cy="4738278"/>
          </a:xfrm>
        </p:spPr>
        <p:txBody>
          <a:bodyPr/>
          <a:lstStyle/>
          <a:p>
            <a:pPr marL="269875" indent="-269875">
              <a:spcBef>
                <a:spcPts val="500"/>
              </a:spcBef>
            </a:pPr>
            <a:r>
              <a:rPr lang="sr-Cyrl-RS" sz="2100" dirty="0" smtClean="0"/>
              <a:t>Скуп активности</a:t>
            </a:r>
            <a:r>
              <a:rPr lang="sr-Cyrl-CS" sz="2100" dirty="0" smtClean="0"/>
              <a:t> фармацеута у систему здравствене заштите</a:t>
            </a:r>
            <a:r>
              <a:rPr lang="sr-Cyrl-RS" sz="2100" dirty="0" smtClean="0"/>
              <a:t> који интегрише:</a:t>
            </a:r>
          </a:p>
          <a:p>
            <a:pPr marL="539750" indent="-269875">
              <a:spcBef>
                <a:spcPts val="500"/>
              </a:spcBef>
            </a:pPr>
            <a:r>
              <a:rPr lang="sr-Cyrl-RS" sz="2100" dirty="0" smtClean="0"/>
              <a:t>Снабдевање</a:t>
            </a:r>
            <a:r>
              <a:rPr lang="en-US" sz="2100" dirty="0" smtClean="0"/>
              <a:t> </a:t>
            </a:r>
            <a:r>
              <a:rPr lang="sr-Cyrl-RS" sz="2100" dirty="0" smtClean="0"/>
              <a:t>и</a:t>
            </a:r>
            <a:r>
              <a:rPr lang="en-US" sz="2100" dirty="0" smtClean="0"/>
              <a:t> </a:t>
            </a:r>
            <a:r>
              <a:rPr lang="sr-Cyrl-RS" sz="2100" dirty="0" smtClean="0"/>
              <a:t>издавање</a:t>
            </a:r>
            <a:r>
              <a:rPr lang="en-US" sz="2100" dirty="0" smtClean="0"/>
              <a:t> </a:t>
            </a:r>
            <a:r>
              <a:rPr lang="sr-Cyrl-RS" sz="2100" dirty="0" smtClean="0"/>
              <a:t>лекова и осталих</a:t>
            </a:r>
            <a:r>
              <a:rPr lang="en-US" sz="2100" dirty="0" smtClean="0"/>
              <a:t> </a:t>
            </a:r>
            <a:r>
              <a:rPr lang="sr-Cyrl-RS" sz="2100" dirty="0" smtClean="0"/>
              <a:t>фармацеутских производа</a:t>
            </a:r>
          </a:p>
          <a:p>
            <a:pPr marL="539750" indent="-269875">
              <a:spcBef>
                <a:spcPts val="500"/>
              </a:spcBef>
            </a:pPr>
            <a:r>
              <a:rPr lang="sr-Cyrl-RS" sz="2100" dirty="0" smtClean="0"/>
              <a:t>Израду</a:t>
            </a:r>
            <a:r>
              <a:rPr lang="sv-SE" sz="2100" dirty="0" smtClean="0"/>
              <a:t> </a:t>
            </a:r>
            <a:r>
              <a:rPr lang="sr-Cyrl-RS" sz="2100" dirty="0" smtClean="0"/>
              <a:t>магистралних</a:t>
            </a:r>
            <a:r>
              <a:rPr lang="sv-SE" sz="2100" dirty="0" smtClean="0"/>
              <a:t> </a:t>
            </a:r>
            <a:r>
              <a:rPr lang="sr-Cyrl-RS" sz="2100" dirty="0" smtClean="0"/>
              <a:t>и</a:t>
            </a:r>
            <a:r>
              <a:rPr lang="sv-SE" sz="2100" dirty="0" smtClean="0"/>
              <a:t> </a:t>
            </a:r>
            <a:r>
              <a:rPr lang="sr-Cyrl-RS" sz="2100" dirty="0" smtClean="0"/>
              <a:t>галенских</a:t>
            </a:r>
            <a:r>
              <a:rPr lang="sr-Cyrl-CS" sz="2100" dirty="0" smtClean="0"/>
              <a:t> лековитих препарата</a:t>
            </a:r>
            <a:endParaRPr lang="sr-Cyrl-RS" sz="2100" dirty="0" smtClean="0"/>
          </a:p>
          <a:p>
            <a:pPr marL="539750" indent="-269875">
              <a:spcBef>
                <a:spcPts val="500"/>
              </a:spcBef>
            </a:pPr>
            <a:r>
              <a:rPr lang="sr-Cyrl-RS" sz="2100" dirty="0" smtClean="0"/>
              <a:t>Примену адекватне и рационалне</a:t>
            </a:r>
            <a:r>
              <a:rPr lang="vi-VN" sz="2100" dirty="0" smtClean="0"/>
              <a:t> </a:t>
            </a:r>
            <a:r>
              <a:rPr lang="sr-Cyrl-RS" sz="2100" dirty="0" smtClean="0"/>
              <a:t>фармакотерапије</a:t>
            </a:r>
            <a:r>
              <a:rPr lang="vi-VN" sz="2100" dirty="0" smtClean="0"/>
              <a:t> </a:t>
            </a:r>
            <a:r>
              <a:rPr lang="sr-Cyrl-RS" sz="2100" dirty="0" smtClean="0"/>
              <a:t>у циљу </a:t>
            </a:r>
            <a:r>
              <a:rPr lang="sr-Cyrl-CS" sz="2100" dirty="0" smtClean="0"/>
              <a:t>очувања или побољшања здравља/квалитета живота пацијената</a:t>
            </a:r>
            <a:endParaRPr lang="sr-Cyrl-RS" sz="2100" dirty="0" smtClean="0"/>
          </a:p>
          <a:p>
            <a:pPr marL="539750" indent="-269875">
              <a:spcBef>
                <a:spcPts val="500"/>
              </a:spcBef>
            </a:pPr>
            <a:r>
              <a:rPr lang="sr-Cyrl-RS" sz="2100" dirty="0" smtClean="0"/>
              <a:t>Пружање</a:t>
            </a:r>
            <a:r>
              <a:rPr lang="en-US" sz="2100" dirty="0" smtClean="0"/>
              <a:t> </a:t>
            </a:r>
            <a:r>
              <a:rPr lang="sr-Cyrl-RS" sz="2100" dirty="0" smtClean="0"/>
              <a:t>релевантних информација</a:t>
            </a:r>
            <a:r>
              <a:rPr lang="en-US" sz="2100" dirty="0" smtClean="0"/>
              <a:t> </a:t>
            </a:r>
            <a:r>
              <a:rPr lang="sr-Cyrl-RS" sz="2100" dirty="0" smtClean="0"/>
              <a:t>о лековима</a:t>
            </a:r>
          </a:p>
          <a:p>
            <a:pPr marL="539750" indent="-269875">
              <a:spcBef>
                <a:spcPts val="500"/>
              </a:spcBef>
            </a:pPr>
            <a:r>
              <a:rPr lang="sr-Cyrl-CS" sz="2100" dirty="0" smtClean="0"/>
              <a:t>Промоцију здравља и превенцију болести</a:t>
            </a:r>
          </a:p>
          <a:p>
            <a:pPr marL="539750" indent="-269875">
              <a:spcBef>
                <a:spcPts val="500"/>
              </a:spcBef>
            </a:pPr>
            <a:r>
              <a:rPr lang="sr-Cyrl-RS" sz="2100" dirty="0" smtClean="0"/>
              <a:t>Мониторинг нежељених</a:t>
            </a:r>
            <a:r>
              <a:rPr lang="en-US" sz="2100" dirty="0" smtClean="0"/>
              <a:t> </a:t>
            </a:r>
            <a:r>
              <a:rPr lang="sr-Cyrl-RS" sz="2100" dirty="0" smtClean="0"/>
              <a:t>реакција</a:t>
            </a:r>
            <a:r>
              <a:rPr lang="en-US" sz="2100" dirty="0" smtClean="0"/>
              <a:t> </a:t>
            </a:r>
            <a:r>
              <a:rPr lang="sr-Cyrl-RS" sz="2100" dirty="0" smtClean="0"/>
              <a:t>на лекове</a:t>
            </a:r>
            <a:r>
              <a:rPr lang="en-US" sz="2100" dirty="0" smtClean="0"/>
              <a:t> </a:t>
            </a:r>
            <a:r>
              <a:rPr lang="sr-Cyrl-RS" sz="2100" dirty="0" smtClean="0"/>
              <a:t>и</a:t>
            </a:r>
            <a:r>
              <a:rPr lang="en-US" sz="2100" dirty="0" smtClean="0"/>
              <a:t> </a:t>
            </a:r>
            <a:r>
              <a:rPr lang="sr-Cyrl-RS" sz="2100" dirty="0" smtClean="0"/>
              <a:t>медицинска</a:t>
            </a:r>
            <a:r>
              <a:rPr lang="en-US" sz="2100" dirty="0" smtClean="0"/>
              <a:t> </a:t>
            </a:r>
            <a:r>
              <a:rPr lang="sr-Cyrl-RS" sz="2100" dirty="0" smtClean="0"/>
              <a:t>средства...</a:t>
            </a:r>
          </a:p>
          <a:p>
            <a:pPr marL="269875" indent="-269875">
              <a:spcBef>
                <a:spcPts val="500"/>
              </a:spcBef>
            </a:pPr>
            <a:r>
              <a:rPr lang="sr-Cyrl-RS" sz="2100" dirty="0" smtClean="0"/>
              <a:t>Регулисана је законском</a:t>
            </a:r>
            <a:r>
              <a:rPr lang="en-US" sz="2100" dirty="0" smtClean="0"/>
              <a:t> </a:t>
            </a:r>
            <a:r>
              <a:rPr lang="sr-Cyrl-RS" sz="2100" dirty="0" smtClean="0"/>
              <a:t>и професионалном</a:t>
            </a:r>
            <a:r>
              <a:rPr lang="en-US" sz="2100" dirty="0" smtClean="0"/>
              <a:t> </a:t>
            </a:r>
            <a:r>
              <a:rPr lang="sr-Cyrl-RS" sz="2100" dirty="0" smtClean="0"/>
              <a:t>регулативом </a:t>
            </a:r>
          </a:p>
          <a:p>
            <a:pPr marL="269875" indent="-269875">
              <a:spcBef>
                <a:spcPts val="500"/>
              </a:spcBef>
            </a:pPr>
            <a:r>
              <a:rPr lang="sr-Cyrl-RS" sz="2100" dirty="0" smtClean="0"/>
              <a:t>Заснива се</a:t>
            </a:r>
            <a:r>
              <a:rPr lang="en-US" sz="2100" dirty="0" smtClean="0"/>
              <a:t> </a:t>
            </a:r>
            <a:r>
              <a:rPr lang="sr-Cyrl-RS" sz="2100" dirty="0" smtClean="0"/>
              <a:t>на</a:t>
            </a:r>
            <a:r>
              <a:rPr lang="en-US" sz="2100" dirty="0" smtClean="0"/>
              <a:t> </a:t>
            </a:r>
            <a:r>
              <a:rPr lang="sr-Cyrl-RS" sz="2100" dirty="0" smtClean="0"/>
              <a:t>етичким</a:t>
            </a:r>
            <a:r>
              <a:rPr lang="en-US" sz="2100" dirty="0" smtClean="0"/>
              <a:t> </a:t>
            </a:r>
            <a:r>
              <a:rPr lang="sr-Cyrl-RS" sz="2100" dirty="0" smtClean="0"/>
              <a:t>принципима</a:t>
            </a:r>
            <a:endParaRPr lang="sr-Cyrl-CS" sz="2100" dirty="0" smtClean="0"/>
          </a:p>
          <a:p>
            <a:pPr marL="722313" indent="-366713"/>
            <a:endParaRPr lang="sr-Cyrl-RS" sz="2400" dirty="0" smtClean="0"/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Не</a:t>
            </a:r>
            <a:r>
              <a:rPr lang="sr-Latn-RS" sz="3200" dirty="0" smtClean="0"/>
              <a:t> </a:t>
            </a:r>
            <a:r>
              <a:rPr lang="sr-Cyrl-RS" sz="3200" dirty="0" smtClean="0"/>
              <a:t>заборавити</a:t>
            </a:r>
            <a:r>
              <a:rPr lang="sr-Latn-RS" sz="3200" dirty="0" smtClean="0"/>
              <a:t>...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91264" cy="4411662"/>
          </a:xfrm>
        </p:spPr>
        <p:txBody>
          <a:bodyPr/>
          <a:lstStyle/>
          <a:p>
            <a:r>
              <a:rPr lang="sr-Cyrl-RS" sz="2400" dirty="0" smtClean="0"/>
              <a:t>Поштовање етичких начела и моралних обавеза</a:t>
            </a:r>
            <a:r>
              <a:rPr lang="sr-Latn-RS" sz="2400" dirty="0" smtClean="0"/>
              <a:t> </a:t>
            </a:r>
            <a:r>
              <a:rPr lang="sr-Cyrl-RS" sz="2400" dirty="0" smtClean="0"/>
              <a:t>као и</a:t>
            </a:r>
            <a:r>
              <a:rPr lang="sr-Latn-RS" sz="2400" dirty="0" smtClean="0"/>
              <a:t> </a:t>
            </a:r>
            <a:r>
              <a:rPr lang="sr-Cyrl-RS" sz="2400" dirty="0" smtClean="0"/>
              <a:t>одговорност у раду према пацијентима</a:t>
            </a:r>
            <a:r>
              <a:rPr lang="en-US" sz="2400" dirty="0" smtClean="0"/>
              <a:t>, </a:t>
            </a:r>
            <a:r>
              <a:rPr lang="sr-Cyrl-RS" sz="2400" dirty="0" smtClean="0"/>
              <a:t>како</a:t>
            </a:r>
            <a:r>
              <a:rPr lang="en-US" sz="2400" dirty="0" smtClean="0"/>
              <a:t> </a:t>
            </a:r>
            <a:r>
              <a:rPr lang="sr-Cyrl-RS" sz="2400" dirty="0" smtClean="0"/>
              <a:t>пред</a:t>
            </a:r>
            <a:r>
              <a:rPr lang="en-US" sz="2400" dirty="0" smtClean="0"/>
              <a:t> </a:t>
            </a:r>
            <a:r>
              <a:rPr lang="sr-Cyrl-RS" sz="2400" dirty="0" smtClean="0"/>
              <a:t>друштвом односно другим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здравственим</a:t>
            </a:r>
            <a:r>
              <a:rPr lang="en-US" sz="2400" dirty="0" smtClean="0"/>
              <a:t> </a:t>
            </a:r>
            <a:r>
              <a:rPr lang="sr-Cyrl-RS" sz="2400" dirty="0" smtClean="0"/>
              <a:t>професионалцима</a:t>
            </a:r>
            <a:r>
              <a:rPr lang="en-US" sz="2400" dirty="0" smtClean="0"/>
              <a:t>, </a:t>
            </a:r>
            <a:r>
              <a:rPr lang="sr-Cyrl-RS" sz="2400" dirty="0" smtClean="0"/>
              <a:t>тако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пред</a:t>
            </a:r>
            <a:r>
              <a:rPr lang="sr-Latn-RS" sz="2400" dirty="0" smtClean="0"/>
              <a:t> </a:t>
            </a:r>
            <a:r>
              <a:rPr lang="sr-Cyrl-RS" sz="2400" dirty="0" smtClean="0"/>
              <a:t>самим</a:t>
            </a:r>
            <a:r>
              <a:rPr lang="en-US" sz="2400" dirty="0" smtClean="0"/>
              <a:t> </a:t>
            </a:r>
            <a:r>
              <a:rPr lang="sr-Cyrl-RS" sz="2400" dirty="0" smtClean="0"/>
              <a:t>собом,</a:t>
            </a:r>
            <a:r>
              <a:rPr lang="sr-Latn-RS" sz="2400" dirty="0" smtClean="0"/>
              <a:t> </a:t>
            </a:r>
            <a:r>
              <a:rPr lang="sr-Cyrl-RS" sz="2400" dirty="0" smtClean="0"/>
              <a:t>елементи</a:t>
            </a:r>
            <a:r>
              <a:rPr lang="sr-Latn-RS" sz="2400" dirty="0" smtClean="0"/>
              <a:t> </a:t>
            </a:r>
            <a:r>
              <a:rPr lang="sr-Cyrl-RS" sz="2400" dirty="0" smtClean="0"/>
              <a:t>су</a:t>
            </a:r>
            <a:r>
              <a:rPr lang="sr-Latn-RS" sz="2400" dirty="0" smtClean="0"/>
              <a:t> </a:t>
            </a:r>
            <a:r>
              <a:rPr lang="sr-Cyrl-RS" sz="2400" dirty="0" smtClean="0"/>
              <a:t>од посебног</a:t>
            </a:r>
            <a:r>
              <a:rPr lang="sr-Latn-RS" sz="2400" dirty="0" smtClean="0"/>
              <a:t> </a:t>
            </a:r>
            <a:r>
              <a:rPr lang="sr-Cyrl-RS" sz="2400" dirty="0" smtClean="0"/>
              <a:t>значаја</a:t>
            </a:r>
            <a:r>
              <a:rPr lang="sr-Latn-RS" sz="2400" dirty="0" smtClean="0"/>
              <a:t> </a:t>
            </a:r>
            <a:r>
              <a:rPr lang="sr-Cyrl-RS" sz="2400" dirty="0" smtClean="0"/>
              <a:t>у</a:t>
            </a:r>
            <a:r>
              <a:rPr lang="sr-Latn-RS" sz="2400" dirty="0" smtClean="0"/>
              <a:t> </a:t>
            </a:r>
            <a:r>
              <a:rPr lang="sr-Cyrl-RS" sz="2400" dirty="0" smtClean="0"/>
              <a:t>домену</a:t>
            </a:r>
            <a:r>
              <a:rPr lang="sr-Latn-RS" sz="2400" dirty="0" smtClean="0"/>
              <a:t> </a:t>
            </a:r>
            <a:r>
              <a:rPr lang="sr-Cyrl-RS" sz="2400" dirty="0" smtClean="0"/>
              <a:t>адекватне</a:t>
            </a:r>
            <a:r>
              <a:rPr lang="sr-Latn-RS" sz="2400" dirty="0" smtClean="0"/>
              <a:t> </a:t>
            </a:r>
            <a:r>
              <a:rPr lang="sr-Cyrl-RS" sz="2400" dirty="0" smtClean="0"/>
              <a:t>реализиције</a:t>
            </a:r>
            <a:r>
              <a:rPr lang="sr-Latn-RS" sz="2400" dirty="0" smtClean="0"/>
              <a:t> </a:t>
            </a:r>
            <a:r>
              <a:rPr lang="sr-Cyrl-RS" sz="2400" dirty="0" smtClean="0"/>
              <a:t>безбедне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sr-Cyrl-RS" sz="2400" dirty="0" smtClean="0"/>
              <a:t>ефикасне</a:t>
            </a:r>
            <a:r>
              <a:rPr lang="en-US" sz="2400" dirty="0" smtClean="0"/>
              <a:t> </a:t>
            </a:r>
            <a:r>
              <a:rPr lang="sr-Cyrl-RS" sz="2400" dirty="0" smtClean="0"/>
              <a:t>фармацеутске</a:t>
            </a:r>
            <a:r>
              <a:rPr lang="sr-Latn-RS" sz="2400" dirty="0" smtClean="0"/>
              <a:t> </a:t>
            </a:r>
            <a:r>
              <a:rPr lang="sr-Cyrl-RS" sz="2400" dirty="0" smtClean="0"/>
              <a:t>здравствене</a:t>
            </a:r>
            <a:r>
              <a:rPr lang="en-US" sz="2400" dirty="0" smtClean="0"/>
              <a:t> </a:t>
            </a:r>
            <a:r>
              <a:rPr lang="sr-Cyrl-RS" sz="2400" dirty="0" smtClean="0"/>
              <a:t>заштите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8488" cy="1080120"/>
          </a:xfrm>
        </p:spPr>
        <p:txBody>
          <a:bodyPr/>
          <a:lstStyle/>
          <a:p>
            <a:pPr algn="ctr"/>
            <a:r>
              <a:rPr lang="sr-Cyrl-RS" sz="3200" dirty="0" smtClean="0"/>
              <a:t>“Пацијент</a:t>
            </a:r>
            <a:r>
              <a:rPr lang="pl-PL" sz="3200" dirty="0" smtClean="0"/>
              <a:t> </a:t>
            </a:r>
            <a:r>
              <a:rPr lang="sr-Cyrl-RS" sz="3200" dirty="0" smtClean="0"/>
              <a:t>у</a:t>
            </a:r>
            <a:r>
              <a:rPr lang="pl-PL" sz="3200" dirty="0" smtClean="0"/>
              <a:t> </a:t>
            </a:r>
            <a:r>
              <a:rPr lang="sr-Cyrl-RS" sz="3200" dirty="0" smtClean="0"/>
              <a:t>фокусу”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352928" cy="4464496"/>
          </a:xfrm>
        </p:spPr>
        <p:txBody>
          <a:bodyPr/>
          <a:lstStyle/>
          <a:p>
            <a:pPr marL="269875" indent="-269875">
              <a:tabLst>
                <a:tab pos="269875" algn="l"/>
              </a:tabLst>
            </a:pPr>
            <a:r>
              <a:rPr lang="sr-Cyrl-RS" sz="2200" dirty="0" smtClean="0"/>
              <a:t>Концепт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фармацеутске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праксе,</a:t>
            </a:r>
            <a:r>
              <a:rPr lang="en-US" sz="2200" dirty="0" smtClean="0"/>
              <a:t> </a:t>
            </a:r>
            <a:r>
              <a:rPr lang="en-US" sz="2200" dirty="0" err="1" smtClean="0"/>
              <a:t>базира</a:t>
            </a:r>
            <a:r>
              <a:rPr lang="sr-Cyrl-RS" sz="2200" dirty="0" smtClean="0"/>
              <a:t>н</a:t>
            </a:r>
            <a:r>
              <a:rPr lang="sr-Latn-CS" sz="2200" dirty="0" smtClean="0"/>
              <a:t> </a:t>
            </a:r>
            <a:r>
              <a:rPr lang="en-US" sz="2200" dirty="0" err="1" smtClean="0"/>
              <a:t>на</a:t>
            </a:r>
            <a:r>
              <a:rPr lang="sr-Latn-CS" sz="2200" dirty="0" smtClean="0"/>
              <a:t> </a:t>
            </a:r>
            <a:r>
              <a:rPr lang="en-US" sz="2200" dirty="0" err="1" smtClean="0"/>
              <a:t>бригама</a:t>
            </a:r>
            <a:r>
              <a:rPr lang="sr-Latn-CS" sz="2200" dirty="0" smtClean="0"/>
              <a:t>, </a:t>
            </a:r>
            <a:r>
              <a:rPr lang="en-US" sz="2200" dirty="0" err="1" smtClean="0"/>
              <a:t>проблемима</a:t>
            </a:r>
            <a:r>
              <a:rPr lang="sr-Latn-CS" sz="2200" dirty="0" smtClean="0"/>
              <a:t> </a:t>
            </a:r>
            <a:r>
              <a:rPr lang="en-US" sz="2200" dirty="0" smtClean="0"/>
              <a:t>и</a:t>
            </a:r>
            <a:r>
              <a:rPr lang="sr-Latn-CS" sz="2200" dirty="0" smtClean="0"/>
              <a:t> </a:t>
            </a:r>
            <a:r>
              <a:rPr lang="en-US" sz="2200" dirty="0" err="1" smtClean="0"/>
              <a:t>потребама</a:t>
            </a:r>
            <a:r>
              <a:rPr lang="sr-Latn-CS" sz="2200" dirty="0" smtClean="0"/>
              <a:t> </a:t>
            </a:r>
            <a:r>
              <a:rPr lang="sr-Cyrl-RS" sz="2200" dirty="0" smtClean="0"/>
              <a:t>конкретног</a:t>
            </a:r>
            <a:r>
              <a:rPr lang="sr-Latn-CS" sz="2200" dirty="0" smtClean="0"/>
              <a:t> </a:t>
            </a:r>
            <a:r>
              <a:rPr lang="en-US" sz="2200" dirty="0" err="1" smtClean="0"/>
              <a:t>пацијента</a:t>
            </a:r>
            <a:r>
              <a:rPr lang="sr-Cyrl-RS" sz="2200" dirty="0" smtClean="0"/>
              <a:t>, усмерен ка</a:t>
            </a:r>
            <a:r>
              <a:rPr lang="en-US" sz="2200" dirty="0" smtClean="0"/>
              <a:t> </a:t>
            </a:r>
            <a:r>
              <a:rPr lang="sr-Cyrl-RS" sz="2200" dirty="0" smtClean="0"/>
              <a:t>“директној</a:t>
            </a:r>
            <a:r>
              <a:rPr lang="en-US" sz="2200" dirty="0" smtClean="0"/>
              <a:t> </a:t>
            </a:r>
            <a:r>
              <a:rPr lang="sr-Cyrl-RS" sz="2200" dirty="0" smtClean="0"/>
              <a:t>интеракцији”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фармацеута</a:t>
            </a:r>
            <a:r>
              <a:rPr lang="en-US" sz="2200" dirty="0" smtClean="0"/>
              <a:t> </a:t>
            </a:r>
            <a:r>
              <a:rPr lang="sr-Cyrl-RS" sz="2200" dirty="0" smtClean="0"/>
              <a:t>и пацијента</a:t>
            </a:r>
            <a:r>
              <a:rPr lang="en-US" sz="2200" dirty="0" smtClean="0"/>
              <a:t>/</a:t>
            </a:r>
            <a:r>
              <a:rPr lang="sr-Cyrl-RS" sz="2200" dirty="0" smtClean="0"/>
              <a:t>корисника</a:t>
            </a:r>
            <a:r>
              <a:rPr lang="en-US" sz="2200" dirty="0" smtClean="0"/>
              <a:t> </a:t>
            </a:r>
            <a:r>
              <a:rPr lang="sr-Cyrl-RS" sz="2200" dirty="0" smtClean="0"/>
              <a:t>услуга.</a:t>
            </a:r>
            <a:r>
              <a:rPr lang="en-US" sz="2200" dirty="0" smtClean="0"/>
              <a:t> </a:t>
            </a:r>
            <a:endParaRPr lang="sr-Cyrl-RS" sz="2200" dirty="0" smtClean="0"/>
          </a:p>
          <a:p>
            <a:pPr marL="269875" indent="-269875">
              <a:tabLst>
                <a:tab pos="269875" algn="l"/>
              </a:tabLst>
            </a:pPr>
            <a:r>
              <a:rPr lang="sr-Cyrl-RS" sz="2200" dirty="0" smtClean="0"/>
              <a:t>Изискује</a:t>
            </a:r>
            <a:r>
              <a:rPr lang="en-US" sz="2200" dirty="0" smtClean="0"/>
              <a:t> </a:t>
            </a:r>
            <a:r>
              <a:rPr lang="sr-Cyrl-RS" sz="2200" dirty="0" smtClean="0"/>
              <a:t>високе</a:t>
            </a:r>
            <a:r>
              <a:rPr lang="en-US" sz="2200" dirty="0" smtClean="0"/>
              <a:t> </a:t>
            </a:r>
            <a:r>
              <a:rPr lang="sr-Cyrl-RS" sz="2200" dirty="0" smtClean="0"/>
              <a:t>професионалне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етичке</a:t>
            </a:r>
            <a:r>
              <a:rPr lang="en-US" sz="2200" dirty="0" smtClean="0"/>
              <a:t> </a:t>
            </a:r>
            <a:r>
              <a:rPr lang="sr-Cyrl-RS" sz="2200" dirty="0" smtClean="0"/>
              <a:t>стандарде</a:t>
            </a:r>
            <a:r>
              <a:rPr lang="en-US" sz="2200" dirty="0" smtClean="0"/>
              <a:t> </a:t>
            </a:r>
            <a:r>
              <a:rPr lang="sr-Cyrl-RS" sz="2200" dirty="0" smtClean="0"/>
              <a:t>у циљу</a:t>
            </a:r>
            <a:r>
              <a:rPr lang="en-US" sz="2200" dirty="0" smtClean="0"/>
              <a:t> </a:t>
            </a:r>
            <a:r>
              <a:rPr lang="sr-Cyrl-RS" sz="2200" dirty="0" smtClean="0"/>
              <a:t>пружања</a:t>
            </a:r>
            <a:r>
              <a:rPr lang="en-US" sz="2200" dirty="0" smtClean="0"/>
              <a:t> </a:t>
            </a:r>
            <a:r>
              <a:rPr lang="sr-Cyrl-RS" sz="2200" dirty="0" smtClean="0"/>
              <a:t>квалитетне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фармацеутске</a:t>
            </a:r>
            <a:r>
              <a:rPr lang="en-US" sz="2200" dirty="0" smtClean="0"/>
              <a:t> </a:t>
            </a:r>
            <a:r>
              <a:rPr lang="sr-Cyrl-RS" sz="2200" dirty="0" smtClean="0"/>
              <a:t>услуге.</a:t>
            </a:r>
          </a:p>
          <a:p>
            <a:pPr marL="539750" indent="-269875">
              <a:tabLst>
                <a:tab pos="539750" algn="l"/>
              </a:tabLst>
            </a:pPr>
            <a:r>
              <a:rPr lang="sr-Cyrl-RS" sz="2000" i="1" dirty="0" smtClean="0"/>
              <a:t>Етички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аспект делатности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је у корелацији са професионалном и моралном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одговорношћу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фармацеута према послу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који</a:t>
            </a:r>
            <a:r>
              <a:rPr lang="en-US" sz="2000" i="1" dirty="0" smtClean="0"/>
              <a:t> </a:t>
            </a:r>
            <a:r>
              <a:rPr lang="sr-Cyrl-RS" sz="2000" i="1" dirty="0" smtClean="0"/>
              <a:t>обавља.</a:t>
            </a:r>
            <a:endParaRPr lang="en-US" sz="2000" i="1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18488" cy="792088"/>
          </a:xfrm>
        </p:spPr>
        <p:txBody>
          <a:bodyPr/>
          <a:lstStyle/>
          <a:p>
            <a:pPr algn="ctr"/>
            <a:r>
              <a:rPr lang="sr-Cyrl-RS" sz="3200" dirty="0" smtClean="0"/>
              <a:t>Фармацеутска</a:t>
            </a:r>
            <a:r>
              <a:rPr lang="en-US" sz="3200" dirty="0" smtClean="0"/>
              <a:t> </a:t>
            </a:r>
            <a:r>
              <a:rPr lang="sr-Cyrl-RS" sz="3200" dirty="0" smtClean="0"/>
              <a:t>етика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81634"/>
            <a:ext cx="8229600" cy="4411662"/>
          </a:xfrm>
        </p:spPr>
        <p:txBody>
          <a:bodyPr/>
          <a:lstStyle/>
          <a:p>
            <a:pPr marL="269875" indent="-269875"/>
            <a:r>
              <a:rPr lang="sr-Cyrl-RS" sz="2300" dirty="0" smtClean="0"/>
              <a:t>Примена</a:t>
            </a:r>
            <a:r>
              <a:rPr lang="en-US" sz="2300" dirty="0" smtClean="0"/>
              <a:t> </a:t>
            </a:r>
            <a:r>
              <a:rPr lang="sr-Cyrl-RS" sz="2300" dirty="0" smtClean="0"/>
              <a:t>општих</a:t>
            </a:r>
            <a:r>
              <a:rPr lang="en-US" sz="2300" dirty="0" smtClean="0"/>
              <a:t> </a:t>
            </a:r>
            <a:r>
              <a:rPr lang="sr-Cyrl-RS" sz="2300" dirty="0" smtClean="0"/>
              <a:t>етичких</a:t>
            </a:r>
            <a:r>
              <a:rPr lang="en-US" sz="2300" dirty="0" smtClean="0"/>
              <a:t> </a:t>
            </a:r>
            <a:r>
              <a:rPr lang="sr-Cyrl-RS" sz="2300" dirty="0" smtClean="0"/>
              <a:t>принципа и правила</a:t>
            </a:r>
            <a:r>
              <a:rPr lang="en-US" sz="2300" dirty="0" smtClean="0"/>
              <a:t> </a:t>
            </a:r>
            <a:r>
              <a:rPr lang="sr-Cyrl-RS" sz="2300" dirty="0" smtClean="0"/>
              <a:t>на</a:t>
            </a:r>
            <a:r>
              <a:rPr lang="en-US" sz="2300" dirty="0" smtClean="0"/>
              <a:t> </a:t>
            </a:r>
            <a:r>
              <a:rPr lang="sr-Cyrl-RS" sz="2300" dirty="0" smtClean="0"/>
              <a:t>појединачне</a:t>
            </a:r>
            <a:r>
              <a:rPr lang="en-US" sz="2300" dirty="0" smtClean="0"/>
              <a:t> </a:t>
            </a:r>
            <a:r>
              <a:rPr lang="sr-Cyrl-RS" sz="2300" dirty="0" smtClean="0"/>
              <a:t>проблеме</a:t>
            </a:r>
            <a:r>
              <a:rPr lang="en-US" sz="2300" dirty="0" smtClean="0"/>
              <a:t> </a:t>
            </a:r>
            <a:r>
              <a:rPr lang="sr-Cyrl-RS" sz="2300" dirty="0" smtClean="0"/>
              <a:t>и</a:t>
            </a:r>
            <a:r>
              <a:rPr lang="en-US" sz="2300" dirty="0" smtClean="0"/>
              <a:t> </a:t>
            </a:r>
            <a:r>
              <a:rPr lang="sr-Cyrl-RS" sz="2300" dirty="0" smtClean="0"/>
              <a:t>контексте</a:t>
            </a:r>
            <a:r>
              <a:rPr lang="en-US" sz="2300" dirty="0" smtClean="0"/>
              <a:t> </a:t>
            </a:r>
            <a:r>
              <a:rPr lang="sr-Cyrl-RS" sz="2300" dirty="0" smtClean="0"/>
              <a:t>у</a:t>
            </a:r>
            <a:r>
              <a:rPr lang="en-US" sz="2300" dirty="0" smtClean="0"/>
              <a:t> </a:t>
            </a:r>
            <a:r>
              <a:rPr lang="sr-Cyrl-RS" sz="2300" dirty="0" smtClean="0"/>
              <a:t>фармацеутској</a:t>
            </a:r>
            <a:r>
              <a:rPr lang="en-US" sz="2300" dirty="0" smtClean="0"/>
              <a:t> </a:t>
            </a:r>
            <a:r>
              <a:rPr lang="sr-Cyrl-RS" sz="2300" dirty="0" smtClean="0"/>
              <a:t>пракси</a:t>
            </a:r>
            <a:r>
              <a:rPr lang="en-US" sz="2300" dirty="0" smtClean="0"/>
              <a:t>, </a:t>
            </a:r>
            <a:r>
              <a:rPr lang="sr-Cyrl-RS" sz="2300" dirty="0" smtClean="0"/>
              <a:t>кроз дефинисање</a:t>
            </a:r>
            <a:r>
              <a:rPr lang="en-US" sz="2300" dirty="0" smtClean="0"/>
              <a:t> </a:t>
            </a:r>
            <a:r>
              <a:rPr lang="sr-Cyrl-RS" sz="2300" dirty="0" smtClean="0"/>
              <a:t>моралних</a:t>
            </a:r>
            <a:r>
              <a:rPr lang="en-US" sz="2300" dirty="0" smtClean="0"/>
              <a:t> </a:t>
            </a:r>
            <a:r>
              <a:rPr lang="sr-Cyrl-RS" sz="2300" dirty="0" smtClean="0"/>
              <a:t>норми</a:t>
            </a:r>
            <a:r>
              <a:rPr lang="en-US" sz="2300" dirty="0" smtClean="0"/>
              <a:t> </a:t>
            </a:r>
            <a:r>
              <a:rPr lang="sr-Cyrl-RS" sz="2300" dirty="0" smtClean="0"/>
              <a:t>понашања</a:t>
            </a:r>
            <a:r>
              <a:rPr lang="en-US" sz="2300" dirty="0" smtClean="0"/>
              <a:t> </a:t>
            </a:r>
            <a:r>
              <a:rPr lang="sr-Cyrl-RS" sz="2300" dirty="0" smtClean="0"/>
              <a:t>фармацеута</a:t>
            </a:r>
            <a:r>
              <a:rPr lang="en-US" sz="2300" dirty="0" smtClean="0"/>
              <a:t> </a:t>
            </a:r>
            <a:r>
              <a:rPr lang="sr-Cyrl-RS" sz="2300" dirty="0" smtClean="0"/>
              <a:t>како приликом пружања</a:t>
            </a:r>
            <a:r>
              <a:rPr lang="en-US" sz="2300" dirty="0" smtClean="0"/>
              <a:t> </a:t>
            </a:r>
            <a:r>
              <a:rPr lang="sr-Cyrl-RS" sz="2300" dirty="0" smtClean="0"/>
              <a:t>фармацеутске здравствене заштите,</a:t>
            </a:r>
            <a:r>
              <a:rPr lang="en-US" sz="2300" dirty="0" smtClean="0"/>
              <a:t> </a:t>
            </a:r>
            <a:r>
              <a:rPr lang="sr-Cyrl-RS" sz="2300" dirty="0" smtClean="0"/>
              <a:t>тако и у домену</a:t>
            </a:r>
            <a:r>
              <a:rPr lang="en-US" sz="2300" dirty="0" smtClean="0"/>
              <a:t> </a:t>
            </a:r>
            <a:r>
              <a:rPr lang="sr-Cyrl-RS" sz="2300" dirty="0" smtClean="0"/>
              <a:t>научноистраживачког рада</a:t>
            </a:r>
            <a:r>
              <a:rPr lang="en-US" sz="2300" dirty="0" smtClean="0"/>
              <a:t>.</a:t>
            </a:r>
            <a:endParaRPr lang="sr-Cyrl-RS" sz="2300" dirty="0" smtClean="0"/>
          </a:p>
          <a:p>
            <a:pPr>
              <a:buNone/>
            </a:pPr>
            <a:endParaRPr lang="sr-Cyrl-RS" sz="1600" dirty="0" smtClean="0"/>
          </a:p>
          <a:p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ru-RU" sz="3200" dirty="0" smtClean="0"/>
              <a:t>Етички кодекс фармацеута Србије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300" dirty="0" smtClean="0"/>
              <a:t>Писани документ којим се прецизирају</a:t>
            </a:r>
            <a:r>
              <a:rPr lang="pl-PL" sz="2300" dirty="0" smtClean="0"/>
              <a:t> </a:t>
            </a:r>
            <a:r>
              <a:rPr lang="sr-Cyrl-RS" sz="2300" dirty="0" smtClean="0"/>
              <a:t>етичка</a:t>
            </a:r>
            <a:r>
              <a:rPr lang="vi-VN" sz="2300" dirty="0" smtClean="0"/>
              <a:t> </a:t>
            </a:r>
            <a:r>
              <a:rPr lang="sr-Cyrl-RS" sz="2300" dirty="0" smtClean="0"/>
              <a:t>начела</a:t>
            </a:r>
            <a:r>
              <a:rPr lang="vi-VN" sz="2300" dirty="0" smtClean="0"/>
              <a:t> </a:t>
            </a:r>
            <a:r>
              <a:rPr lang="sr-Cyrl-RS" sz="2300" dirty="0" smtClean="0"/>
              <a:t>и</a:t>
            </a:r>
            <a:r>
              <a:rPr lang="vi-VN" sz="2300" dirty="0" smtClean="0"/>
              <a:t> </a:t>
            </a:r>
            <a:r>
              <a:rPr lang="sr-Cyrl-RS" sz="2300" dirty="0" smtClean="0"/>
              <a:t>обавезе</a:t>
            </a:r>
            <a:r>
              <a:rPr lang="vi-VN" sz="2300" dirty="0" smtClean="0"/>
              <a:t> </a:t>
            </a:r>
            <a:r>
              <a:rPr lang="sr-Cyrl-RS" sz="2300" dirty="0" smtClean="0"/>
              <a:t>односно </a:t>
            </a:r>
            <a:r>
              <a:rPr lang="ru-RU" sz="2300" dirty="0" smtClean="0"/>
              <a:t>промовишу принципи професионалне етике ради успостављања етичког понашања чланова Фармацеутске коморе Србије у обављању послова фармацеутске здравствене делатности.</a:t>
            </a:r>
          </a:p>
          <a:p>
            <a:r>
              <a:rPr lang="ru-RU" sz="2300" dirty="0" smtClean="0"/>
              <a:t>Структуру Кодекса чине принципи односно делатности фармацеута.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ru-RU" sz="3000" dirty="0" smtClean="0"/>
              <a:t>Етички кодекс </a:t>
            </a:r>
            <a:br>
              <a:rPr lang="ru-RU" sz="3000" dirty="0" smtClean="0"/>
            </a:br>
            <a:r>
              <a:rPr lang="sr-Cyrl-RS" sz="3000" dirty="0" smtClean="0"/>
              <a:t>Принципи/делатности фармацеута 1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84784"/>
            <a:ext cx="8301608" cy="5112568"/>
          </a:xfrm>
        </p:spPr>
        <p:txBody>
          <a:bodyPr/>
          <a:lstStyle/>
          <a:p>
            <a:r>
              <a:rPr lang="ru-RU" sz="2400" b="1" dirty="0" smtClean="0"/>
              <a:t>Фармацеут поставља здравље, сигурност и добробит пацијента у центар своје професионалне пажње </a:t>
            </a:r>
          </a:p>
          <a:p>
            <a:endParaRPr lang="sr-Latn-RS" sz="600" b="1" dirty="0" smtClean="0"/>
          </a:p>
          <a:p>
            <a:pPr marL="625475" indent="-269875"/>
            <a:r>
              <a:rPr lang="ru-RU" sz="2200" dirty="0" smtClean="0"/>
              <a:t>Фармацеут</a:t>
            </a:r>
            <a:r>
              <a:rPr lang="sr-Latn-RS" sz="2200" dirty="0" smtClean="0"/>
              <a:t>: </a:t>
            </a:r>
            <a:endParaRPr lang="sr-Cyrl-RS" sz="2200" dirty="0" smtClean="0"/>
          </a:p>
          <a:p>
            <a:pPr marL="895350" indent="-269875"/>
            <a:r>
              <a:rPr lang="ru-RU" sz="2200" dirty="0" smtClean="0"/>
              <a:t>Знање које поседује, примењ</a:t>
            </a:r>
            <a:r>
              <a:rPr lang="sr-Cyrl-RS" sz="2200" dirty="0" smtClean="0"/>
              <a:t>ује</a:t>
            </a:r>
            <a:r>
              <a:rPr lang="ru-RU" sz="2200" dirty="0" smtClean="0"/>
              <a:t> у корист својих пацијената.</a:t>
            </a:r>
          </a:p>
          <a:p>
            <a:pPr marL="895350" indent="-269875"/>
            <a:r>
              <a:rPr lang="ru-RU" sz="2200" dirty="0" smtClean="0"/>
              <a:t>Обезбеђује фармацеутске производе који су нешкодљиви, делотворни и одговарајућег квалитета.</a:t>
            </a:r>
          </a:p>
          <a:p>
            <a:pPr marL="895350" indent="-269875"/>
            <a:r>
              <a:rPr lang="ru-RU" sz="2200" dirty="0" smtClean="0"/>
              <a:t>Правовремено упућује пацијента код најрелевантнијег здравственог стручњака, уколико је то у интересу болесника, поштујући принцип аутономије истог.</a:t>
            </a:r>
          </a:p>
          <a:p>
            <a:pPr marL="895350" indent="-269875"/>
            <a:r>
              <a:rPr lang="ru-RU" sz="2200" dirty="0" smtClean="0"/>
              <a:t>У границама своје надлежности, спречава неправилно лечење пацијента </a:t>
            </a:r>
            <a:r>
              <a:rPr lang="ru-RU" sz="2000" i="1" dirty="0" smtClean="0"/>
              <a:t>(и о томе се консултује са лекаром).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5059734"/>
          </a:xfrm>
        </p:spPr>
        <p:txBody>
          <a:bodyPr/>
          <a:lstStyle/>
          <a:p>
            <a:pPr marL="269875" indent="-269875">
              <a:tabLst>
                <a:tab pos="269875" algn="l"/>
              </a:tabLst>
            </a:pPr>
            <a:r>
              <a:rPr lang="ru-RU" sz="2400" b="1" dirty="0" smtClean="0"/>
              <a:t>Фармацеут изграђује професионални однос са сваким пацијентом</a:t>
            </a:r>
          </a:p>
          <a:p>
            <a:endParaRPr lang="ru-RU" sz="200" b="1" dirty="0" smtClean="0"/>
          </a:p>
          <a:p>
            <a:pPr marL="539750" indent="-269875"/>
            <a:r>
              <a:rPr lang="ru-RU" sz="2100" dirty="0" smtClean="0"/>
              <a:t>Фармацеут: </a:t>
            </a:r>
          </a:p>
          <a:p>
            <a:pPr marL="808038" indent="-268288"/>
            <a:r>
              <a:rPr lang="ru-RU" sz="2100" dirty="0" smtClean="0"/>
              <a:t>Има моралну обавезу да се према свим корисницима здравствених услуга односи са истим осећајем одговорности и разумевања. </a:t>
            </a:r>
          </a:p>
          <a:p>
            <a:pPr marL="808038" indent="-268288"/>
            <a:r>
              <a:rPr lang="ru-RU" sz="2100" dirty="0" smtClean="0"/>
              <a:t>Укључује пацијента у доношење одлука по питању сопственог здравља и/или лечења болести, односно омогућава пацијентима да направе прави избор.</a:t>
            </a:r>
          </a:p>
          <a:p>
            <a:pPr marL="808038" indent="-268288"/>
            <a:r>
              <a:rPr lang="ru-RU" sz="2100" dirty="0" smtClean="0"/>
              <a:t>Обезбеђује фармацеутску здравствену заштиту за сваког појединца, без обзира на расу, пол, етничко порекло, веру, социјални статус, сексуално опредељење, политичку оријентацију и слично.</a:t>
            </a:r>
            <a:endParaRPr lang="en-US" sz="21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ru-RU" sz="3000" dirty="0" smtClean="0"/>
              <a:t>Етички кодекс </a:t>
            </a:r>
            <a:br>
              <a:rPr lang="ru-RU" sz="3000" dirty="0" smtClean="0"/>
            </a:br>
            <a:r>
              <a:rPr lang="sr-Cyrl-RS" sz="3000" dirty="0" smtClean="0"/>
              <a:t>Принципи/делатности фармацеута 2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626"/>
            <a:ext cx="8229600" cy="4411662"/>
          </a:xfrm>
        </p:spPr>
        <p:txBody>
          <a:bodyPr/>
          <a:lstStyle/>
          <a:p>
            <a:pPr marL="269875" indent="-269875"/>
            <a:r>
              <a:rPr lang="ru-RU" sz="2400" b="1" dirty="0" smtClean="0"/>
              <a:t>Фармацеут уважава интегритет, потребе пацијента и његово достојанство </a:t>
            </a:r>
            <a:r>
              <a:rPr lang="sr-Cyrl-RS" sz="2400" i="1" dirty="0" smtClean="0"/>
              <a:t> </a:t>
            </a:r>
          </a:p>
          <a:p>
            <a:endParaRPr lang="sr-Cyrl-RS" sz="400" i="1" dirty="0" smtClean="0"/>
          </a:p>
          <a:p>
            <a:pPr marL="539750" indent="-269875">
              <a:tabLst>
                <a:tab pos="269875" algn="l"/>
              </a:tabLst>
            </a:pPr>
            <a:r>
              <a:rPr lang="ru-RU" sz="2200" dirty="0" smtClean="0"/>
              <a:t>Фармацеут :</a:t>
            </a:r>
            <a:endParaRPr lang="sr-Latn-RS" sz="2200" dirty="0" smtClean="0"/>
          </a:p>
          <a:p>
            <a:pPr marL="808038" indent="-268288">
              <a:tabLst>
                <a:tab pos="269875" algn="l"/>
              </a:tabLst>
            </a:pPr>
            <a:r>
              <a:rPr lang="ru-RU" sz="2200" dirty="0" smtClean="0"/>
              <a:t>Поштује достојанство пацијента</a:t>
            </a:r>
          </a:p>
          <a:p>
            <a:pPr marL="808038" indent="-268288">
              <a:tabLst>
                <a:tab pos="269875" algn="l"/>
              </a:tabLst>
            </a:pPr>
            <a:r>
              <a:rPr lang="ru-RU" sz="2200" dirty="0" smtClean="0"/>
              <a:t>Уважава здравствене потребе болесника и без разлике прихвата пацијента са смањеним способностима</a:t>
            </a:r>
            <a:endParaRPr lang="en-US" sz="22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3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5112568"/>
          </a:xfrm>
        </p:spPr>
        <p:txBody>
          <a:bodyPr/>
          <a:lstStyle/>
          <a:p>
            <a:pPr marL="269875" indent="-269875"/>
            <a:r>
              <a:rPr lang="ru-RU" sz="2000" b="1" dirty="0" smtClean="0"/>
              <a:t>Фармацеут поштује право поверљивости и приватности у здравству </a:t>
            </a:r>
          </a:p>
          <a:p>
            <a:pPr marL="539750" indent="-269875"/>
            <a:r>
              <a:rPr lang="ru-RU" sz="1500" dirty="0" smtClean="0"/>
              <a:t>Фармацеут: </a:t>
            </a:r>
          </a:p>
          <a:p>
            <a:pPr marL="808038" indent="-268288"/>
            <a:r>
              <a:rPr lang="ru-RU" sz="1500" dirty="0" smtClean="0"/>
              <a:t>Поштује информације из домена професионалне тајне и има обавезу чувања исте</a:t>
            </a:r>
          </a:p>
          <a:p>
            <a:pPr marL="808038" indent="-268288"/>
            <a:r>
              <a:rPr lang="ru-RU" sz="1500" dirty="0" smtClean="0"/>
              <a:t>Поверљиву информацију открива искључиво када: </a:t>
            </a:r>
          </a:p>
          <a:p>
            <a:pPr marL="1077913" lvl="1" indent="-269875"/>
            <a:r>
              <a:rPr lang="sr-Cyrl-RS" sz="1500" dirty="0" smtClean="0"/>
              <a:t>П</a:t>
            </a:r>
            <a:r>
              <a:rPr lang="ru-RU" sz="1500" dirty="0" smtClean="0"/>
              <a:t>ацијент понуди свој пристанак </a:t>
            </a:r>
            <a:r>
              <a:rPr lang="ru-RU" sz="1500" i="1" dirty="0" smtClean="0"/>
              <a:t>(или тај пристанак понуди пацијентов заступник, родитељ пацијента, старатељ или неговатељ уколико је пацијент у бесвесном стању, са оштећењем мозга, дементан или ментално болестан)</a:t>
            </a:r>
            <a:endParaRPr lang="ru-RU" sz="1500" dirty="0" smtClean="0"/>
          </a:p>
          <a:p>
            <a:pPr marL="1077913" lvl="1" indent="-269875"/>
            <a:r>
              <a:rPr lang="sr-Cyrl-RS" sz="1500" dirty="0" smtClean="0"/>
              <a:t>Захтева закон</a:t>
            </a:r>
          </a:p>
          <a:p>
            <a:pPr marL="1077913" lvl="1" indent="-269875"/>
            <a:r>
              <a:rPr lang="ru-RU" sz="1500" dirty="0" smtClean="0"/>
              <a:t>Откривање информација иде у сврху медицинског истраживања</a:t>
            </a:r>
          </a:p>
          <a:p>
            <a:pPr marL="1077913" lvl="1" indent="-269875"/>
            <a:r>
              <a:rPr lang="ru-RU" sz="1500" dirty="0" smtClean="0"/>
              <a:t>Информацију треба поделити са другим здравственим радницима који учествују у лечењу пацијента </a:t>
            </a:r>
          </a:p>
          <a:p>
            <a:pPr marL="1077913" lvl="1" indent="-269875"/>
            <a:r>
              <a:rPr lang="ru-RU" sz="1500" dirty="0" smtClean="0"/>
              <a:t>Неоткривање информација би ставило пацијента или друге особе у велику опасност </a:t>
            </a:r>
          </a:p>
          <a:p>
            <a:pPr marL="1077913" lvl="1" indent="-269875"/>
            <a:r>
              <a:rPr lang="ru-RU" sz="1500" i="1" dirty="0" smtClean="0"/>
              <a:t>У случају спречавања озбиљних повреда или нарушавања здравља пацијента, треће стране или здравља друштва у целини, количина информација и број оних којима се оне откривају требало би да буду ограничени на најнеопходнији број. </a:t>
            </a:r>
          </a:p>
          <a:p>
            <a:pPr marL="808038" indent="-268288">
              <a:tabLst>
                <a:tab pos="808038" algn="l"/>
              </a:tabLst>
            </a:pPr>
            <a:r>
              <a:rPr lang="ru-RU" sz="1500" dirty="0" smtClean="0"/>
              <a:t>Води рачуна о информацијама и услугама које обезбеђује адолесцентима </a:t>
            </a:r>
            <a:r>
              <a:rPr lang="ru-RU" sz="1500" i="1" dirty="0" smtClean="0"/>
              <a:t>(успостављање поверења на релевантан начин и у адекватном домену) </a:t>
            </a:r>
          </a:p>
          <a:p>
            <a:pPr marL="808038" indent="-268288">
              <a:tabLst>
                <a:tab pos="808038" algn="l"/>
              </a:tabLst>
            </a:pPr>
            <a:r>
              <a:rPr lang="ru-RU" sz="1500" dirty="0" smtClean="0"/>
              <a:t>Уважава право лекара на поверљивост информација у вези са навиком прописивања лекова</a:t>
            </a:r>
            <a:endParaRPr lang="en-US" sz="15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22238"/>
            <a:ext cx="8218488" cy="12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Етички кодекс </a:t>
            </a:r>
            <a:b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R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Принципи/делатности фармацеута 4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2603</TotalTime>
  <Words>1677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Candara</vt:lpstr>
      <vt:lpstr>Network</vt:lpstr>
      <vt:lpstr>ИНТЕГРИСАНЕ АКАДЕМСКЕ СТУДИЈЕ ФАРМАЦИЈЕ  Социјална фармација   Предавање 7</vt:lpstr>
      <vt:lpstr>Фармацеутска здравствена делатност</vt:lpstr>
      <vt:lpstr>“Пацијент у фокусу”</vt:lpstr>
      <vt:lpstr>Фармацеутска етика</vt:lpstr>
      <vt:lpstr>Етички кодекс фармацеута Србије</vt:lpstr>
      <vt:lpstr>Етички кодекс  Принципи/делатности фармацеута 1</vt:lpstr>
      <vt:lpstr>Етички кодекс  Принципи/делатности фармацеута 2</vt:lpstr>
      <vt:lpstr>PowerPoint Presentation</vt:lpstr>
      <vt:lpstr>PowerPoint Presentation</vt:lpstr>
      <vt:lpstr>PowerPoint Presentation</vt:lpstr>
      <vt:lpstr>PowerPoint Presentation</vt:lpstr>
      <vt:lpstr>Етички кодекс  Принципи/делатности фармацеута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Не заборавити...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User</cp:lastModifiedBy>
  <cp:revision>1121</cp:revision>
  <dcterms:created xsi:type="dcterms:W3CDTF">2012-03-05T11:20:01Z</dcterms:created>
  <dcterms:modified xsi:type="dcterms:W3CDTF">2021-02-07T13:47:04Z</dcterms:modified>
</cp:coreProperties>
</file>